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Oswald"/>
      <p:regular r:id="rId13"/>
      <p:bold r:id="rId14"/>
    </p:embeddedFont>
    <p:embeddedFont>
      <p:font typeface="Source Sans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SansPro-regular.fntdata"/><Relationship Id="rId14" Type="http://schemas.openxmlformats.org/officeDocument/2006/relationships/font" Target="fonts/Oswald-bold.fntdata"/><Relationship Id="rId17" Type="http://schemas.openxmlformats.org/officeDocument/2006/relationships/font" Target="fonts/SourceSansPro-italic.fntdata"/><Relationship Id="rId16" Type="http://schemas.openxmlformats.org/officeDocument/2006/relationships/font" Target="fonts/SourceSans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SourceSansPr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10d73794fd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10d73794f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10d73794fd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10d73794f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10d73794fd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10d73794f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rect b="b" l="l" r="r" t="t"/>
            <a:pathLst>
              <a:path extrusionOk="0" h="126905" w="368426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rect b="b" l="l" r="r" t="t"/>
            <a:pathLst>
              <a:path extrusionOk="0" h="121652" w="368426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"/>
          <p:cNvSpPr txBox="1"/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 graph">
  <p:cSld name="BLANK_2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rect b="b" l="l" r="r" t="t"/>
            <a:pathLst>
              <a:path extrusionOk="0" h="182036" w="368158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rect b="b" l="l" r="r" t="t"/>
            <a:pathLst>
              <a:path extrusionOk="0" h="176248" w="368426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-26775" y="2008375"/>
            <a:ext cx="9210650" cy="3172625"/>
          </a:xfrm>
          <a:custGeom>
            <a:rect b="b" l="l" r="r" t="t"/>
            <a:pathLst>
              <a:path extrusionOk="0" h="126905" w="368426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76" name="Google Shape;76;p3"/>
          <p:cNvSpPr/>
          <p:nvPr/>
        </p:nvSpPr>
        <p:spPr>
          <a:xfrm>
            <a:off x="-26775" y="2139700"/>
            <a:ext cx="9210650" cy="3041300"/>
          </a:xfrm>
          <a:custGeom>
            <a:rect b="b" l="l" r="r" t="t"/>
            <a:pathLst>
              <a:path extrusionOk="0" h="121652" w="368426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7" name="Google Shape;77;p3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1" name="Google Shape;81;p3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84" name="Google Shape;84;p3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85" name="Google Shape;85;p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"/>
          <p:cNvSpPr txBox="1"/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5" name="Google Shape;115;p3"/>
          <p:cNvSpPr txBox="1"/>
          <p:nvPr>
            <p:ph idx="1" type="subTitle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◉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◉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119" name="Google Shape;11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“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6" name="Google Shape;126;p4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29" name="Google Shape;129;p4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30" name="Google Shape;130;p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2" name="Google Shape;162;p5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3" name="Google Shape;163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7" name="Google Shape;167;p5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68" name="Google Shape;168;p5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69" name="Google Shape;169;p5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70" name="Google Shape;170;p5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171" name="Google Shape;171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5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1" name="Google Shape;201;p5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2" name="Google Shape;202;p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05" name="Google Shape;205;p6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6" name="Google Shape;206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" name="Google Shape;209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0" name="Google Shape;210;p6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1" name="Google Shape;211;p6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2" name="Google Shape;212;p6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13" name="Google Shape;213;p6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14" name="Google Shape;214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6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44" name="Google Shape;244;p6"/>
          <p:cNvSpPr txBox="1"/>
          <p:nvPr>
            <p:ph idx="1" type="body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5" name="Google Shape;245;p6"/>
          <p:cNvSpPr txBox="1"/>
          <p:nvPr>
            <p:ph idx="2" type="body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6" name="Google Shape;246;p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49" name="Google Shape;249;p7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0" name="Google Shape;250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4" name="Google Shape;254;p7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6" name="Google Shape;256;p7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57" name="Google Shape;257;p7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58" name="Google Shape;258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7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88" name="Google Shape;288;p7"/>
          <p:cNvSpPr txBox="1"/>
          <p:nvPr>
            <p:ph idx="1" type="body"/>
          </p:nvPr>
        </p:nvSpPr>
        <p:spPr>
          <a:xfrm>
            <a:off x="705900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9" name="Google Shape;289;p7"/>
          <p:cNvSpPr txBox="1"/>
          <p:nvPr>
            <p:ph idx="2" type="body"/>
          </p:nvPr>
        </p:nvSpPr>
        <p:spPr>
          <a:xfrm>
            <a:off x="3304125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0" name="Google Shape;290;p7"/>
          <p:cNvSpPr txBox="1"/>
          <p:nvPr>
            <p:ph idx="3" type="body"/>
          </p:nvPr>
        </p:nvSpPr>
        <p:spPr>
          <a:xfrm>
            <a:off x="5902350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1" name="Google Shape;291;p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94" name="Google Shape;294;p8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99" name="Google Shape;299;p8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0" name="Google Shape;300;p8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2" name="Google Shape;302;p8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03" name="Google Shape;303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8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3" name="Google Shape;333;p8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36" name="Google Shape;336;p9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37" name="Google Shape;337;p9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9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9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9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41" name="Google Shape;341;p9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2" name="Google Shape;342;p9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3" name="Google Shape;343;p9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44" name="Google Shape;344;p9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45" name="Google Shape;345;p9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" name="Google Shape;370;p9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9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9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9"/>
          <p:cNvSpPr txBox="1"/>
          <p:nvPr>
            <p:ph idx="1" type="body"/>
          </p:nvPr>
        </p:nvSpPr>
        <p:spPr>
          <a:xfrm>
            <a:off x="457200" y="3852828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375" name="Google Shape;375;p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30" name="Google Shape;30;p1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" name="Google Shape;31;p1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Google Shape;32;p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/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Titulo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/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Canales de Adquisicion  y Datos</a:t>
            </a:r>
            <a:endParaRPr/>
          </a:p>
        </p:txBody>
      </p:sp>
      <p:sp>
        <p:nvSpPr>
          <p:cNvPr id="470" name="Google Shape;470;p14"/>
          <p:cNvSpPr txBox="1"/>
          <p:nvPr>
            <p:ph idx="1" type="subTitle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4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2000">
              <a:solidFill>
                <a:schemeClr val="accent2"/>
              </a:solidFill>
            </a:endParaRPr>
          </a:p>
        </p:txBody>
      </p:sp>
      <p:sp>
        <p:nvSpPr>
          <p:cNvPr id="472" name="Google Shape;472;p1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8" name="Google Shape;4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3600"/>
            <a:ext cx="8839204" cy="274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 txBox="1"/>
          <p:nvPr>
            <p:ph type="title"/>
          </p:nvPr>
        </p:nvSpPr>
        <p:spPr>
          <a:xfrm>
            <a:off x="0" y="-74525"/>
            <a:ext cx="3237600" cy="5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SEO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4" name="Google Shape;484;p1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5" name="Google Shape;4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897" y="2095923"/>
            <a:ext cx="2405350" cy="201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625" y="570176"/>
            <a:ext cx="4240526" cy="13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875" y="1792150"/>
            <a:ext cx="4135451" cy="24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6"/>
          <p:cNvSpPr txBox="1"/>
          <p:nvPr/>
        </p:nvSpPr>
        <p:spPr>
          <a:xfrm>
            <a:off x="238250" y="574625"/>
            <a:ext cx="378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Revisión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periódica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auditoría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de cada link y Sitio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/>
          <p:nvPr>
            <p:ph idx="1" type="body"/>
          </p:nvPr>
        </p:nvSpPr>
        <p:spPr>
          <a:xfrm>
            <a:off x="-6575" y="-91500"/>
            <a:ext cx="1738800" cy="7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/>
              <a:t>SEM 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7"/>
          <p:cNvSpPr txBox="1"/>
          <p:nvPr>
            <p:ph type="title"/>
          </p:nvPr>
        </p:nvSpPr>
        <p:spPr>
          <a:xfrm>
            <a:off x="3048050" y="-41300"/>
            <a:ext cx="2754300" cy="4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Publicidad </a:t>
            </a:r>
            <a:endParaRPr/>
          </a:p>
        </p:txBody>
      </p:sp>
      <p:sp>
        <p:nvSpPr>
          <p:cNvPr id="495" name="Google Shape;495;p1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6" name="Google Shape;4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825" y="45500"/>
            <a:ext cx="396401" cy="39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75" y="2239975"/>
            <a:ext cx="4128950" cy="21803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98" name="Google Shape;4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300" y="900925"/>
            <a:ext cx="4128950" cy="12137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99" name="Google Shape;499;p17"/>
          <p:cNvSpPr/>
          <p:nvPr/>
        </p:nvSpPr>
        <p:spPr>
          <a:xfrm>
            <a:off x="6817458" y="3551430"/>
            <a:ext cx="241371" cy="327703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500" name="Google Shape;500;p17"/>
          <p:cNvSpPr/>
          <p:nvPr/>
        </p:nvSpPr>
        <p:spPr>
          <a:xfrm>
            <a:off x="6848735" y="3982412"/>
            <a:ext cx="178822" cy="327703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grpSp>
        <p:nvGrpSpPr>
          <p:cNvPr id="501" name="Google Shape;501;p17"/>
          <p:cNvGrpSpPr/>
          <p:nvPr/>
        </p:nvGrpSpPr>
        <p:grpSpPr>
          <a:xfrm>
            <a:off x="6798721" y="3220267"/>
            <a:ext cx="278913" cy="284121"/>
            <a:chOff x="2583325" y="2972875"/>
            <a:chExt cx="462850" cy="445750"/>
          </a:xfrm>
        </p:grpSpPr>
        <p:sp>
          <p:nvSpPr>
            <p:cNvPr id="502" name="Google Shape;502;p1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</p:grpSp>
      <p:grpSp>
        <p:nvGrpSpPr>
          <p:cNvPr id="504" name="Google Shape;504;p17"/>
          <p:cNvGrpSpPr/>
          <p:nvPr/>
        </p:nvGrpSpPr>
        <p:grpSpPr>
          <a:xfrm>
            <a:off x="4536682" y="3150282"/>
            <a:ext cx="146992" cy="282692"/>
            <a:chOff x="655600" y="3183978"/>
            <a:chExt cx="490627" cy="720234"/>
          </a:xfrm>
        </p:grpSpPr>
        <p:sp>
          <p:nvSpPr>
            <p:cNvPr id="505" name="Google Shape;505;p1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17"/>
          <p:cNvSpPr txBox="1"/>
          <p:nvPr/>
        </p:nvSpPr>
        <p:spPr>
          <a:xfrm>
            <a:off x="4712445" y="3134088"/>
            <a:ext cx="1632300" cy="52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270.482 Inversion total 2021 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4509477" y="3933788"/>
            <a:ext cx="201454" cy="257873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512" name="Google Shape;512;p17"/>
          <p:cNvSpPr txBox="1"/>
          <p:nvPr/>
        </p:nvSpPr>
        <p:spPr>
          <a:xfrm>
            <a:off x="4756107" y="3533928"/>
            <a:ext cx="1632300" cy="52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3.171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 Conversiones totales x mes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13" name="Google Shape;513;p17"/>
          <p:cNvGrpSpPr/>
          <p:nvPr/>
        </p:nvGrpSpPr>
        <p:grpSpPr>
          <a:xfrm>
            <a:off x="4503801" y="3538474"/>
            <a:ext cx="212353" cy="289609"/>
            <a:chOff x="5970800" y="1619250"/>
            <a:chExt cx="428650" cy="456725"/>
          </a:xfrm>
        </p:grpSpPr>
        <p:sp>
          <p:nvSpPr>
            <p:cNvPr id="514" name="Google Shape;514;p1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</p:grpSp>
      <p:sp>
        <p:nvSpPr>
          <p:cNvPr id="519" name="Google Shape;519;p17"/>
          <p:cNvSpPr txBox="1"/>
          <p:nvPr/>
        </p:nvSpPr>
        <p:spPr>
          <a:xfrm>
            <a:off x="4786524" y="3922665"/>
            <a:ext cx="1632300" cy="52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40.837 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Interacciones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 x mes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0" name="Google Shape;520;p17"/>
          <p:cNvSpPr txBox="1"/>
          <p:nvPr/>
        </p:nvSpPr>
        <p:spPr>
          <a:xfrm>
            <a:off x="7151777" y="3221588"/>
            <a:ext cx="1985400" cy="52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506.43 Conversiones mensuales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1" name="Google Shape;521;p17"/>
          <p:cNvSpPr txBox="1"/>
          <p:nvPr/>
        </p:nvSpPr>
        <p:spPr>
          <a:xfrm>
            <a:off x="7151777" y="3938151"/>
            <a:ext cx="1985400" cy="36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2021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2.648.21 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Conversiones x mes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2" name="Google Shape;522;p17"/>
          <p:cNvSpPr txBox="1"/>
          <p:nvPr/>
        </p:nvSpPr>
        <p:spPr>
          <a:xfrm>
            <a:off x="7151777" y="3609071"/>
            <a:ext cx="1985400" cy="36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2021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19</a:t>
            </a:r>
            <a:r>
              <a:rPr b="1" lang="en" sz="1150">
                <a:solidFill>
                  <a:srgbClr val="2021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Conversiones x mes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23" name="Google Shape;52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6678" y="900925"/>
            <a:ext cx="4334444" cy="209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8"/>
          <p:cNvSpPr txBox="1"/>
          <p:nvPr>
            <p:ph idx="1" type="body"/>
          </p:nvPr>
        </p:nvSpPr>
        <p:spPr>
          <a:xfrm>
            <a:off x="525975" y="90675"/>
            <a:ext cx="4253100" cy="7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700"/>
              <a:t>Keyword Management </a:t>
            </a:r>
            <a:endParaRPr b="1"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8"/>
          <p:cNvSpPr txBox="1"/>
          <p:nvPr>
            <p:ph type="title"/>
          </p:nvPr>
        </p:nvSpPr>
        <p:spPr>
          <a:xfrm>
            <a:off x="3566600" y="182175"/>
            <a:ext cx="2754300" cy="4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Publicidad </a:t>
            </a:r>
            <a:endParaRPr/>
          </a:p>
        </p:txBody>
      </p:sp>
      <p:sp>
        <p:nvSpPr>
          <p:cNvPr id="530" name="Google Shape;530;p18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1" name="Google Shape;5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775" y="152200"/>
            <a:ext cx="396401" cy="39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00" y="1861900"/>
            <a:ext cx="4845900" cy="206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525" y="909617"/>
            <a:ext cx="4757849" cy="79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7250" y="624300"/>
            <a:ext cx="3522849" cy="12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8"/>
          <p:cNvPicPr preferRelativeResize="0"/>
          <p:nvPr/>
        </p:nvPicPr>
        <p:blipFill rotWithShape="1">
          <a:blip r:embed="rId7">
            <a:alphaModFix/>
          </a:blip>
          <a:srcRect b="5473" l="2085" r="0" t="0"/>
          <a:stretch/>
        </p:blipFill>
        <p:spPr>
          <a:xfrm>
            <a:off x="5363475" y="2054050"/>
            <a:ext cx="3137076" cy="18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9"/>
          <p:cNvSpPr txBox="1"/>
          <p:nvPr>
            <p:ph idx="1" type="body"/>
          </p:nvPr>
        </p:nvSpPr>
        <p:spPr>
          <a:xfrm>
            <a:off x="-6575" y="-91500"/>
            <a:ext cx="1738800" cy="7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/>
              <a:t>Facebook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9"/>
          <p:cNvSpPr txBox="1"/>
          <p:nvPr>
            <p:ph type="title"/>
          </p:nvPr>
        </p:nvSpPr>
        <p:spPr>
          <a:xfrm>
            <a:off x="3034050" y="0"/>
            <a:ext cx="2754300" cy="4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Publicidad </a:t>
            </a:r>
            <a:endParaRPr/>
          </a:p>
        </p:txBody>
      </p:sp>
      <p:sp>
        <p:nvSpPr>
          <p:cNvPr id="542" name="Google Shape;542;p1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775" y="53400"/>
            <a:ext cx="441900" cy="44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0" y="1482075"/>
            <a:ext cx="4415600" cy="29087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45" name="Google Shape;54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2241" y="1482075"/>
            <a:ext cx="792720" cy="16614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46" name="Google Shape;54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4539" y="1541675"/>
            <a:ext cx="996423" cy="15422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47" name="Google Shape;54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9246" y="1492625"/>
            <a:ext cx="904450" cy="16403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48" name="Google Shape;54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31987" y="1482076"/>
            <a:ext cx="904450" cy="16614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49" name="Google Shape;549;p19"/>
          <p:cNvSpPr txBox="1"/>
          <p:nvPr/>
        </p:nvSpPr>
        <p:spPr>
          <a:xfrm>
            <a:off x="4638950" y="2999200"/>
            <a:ext cx="90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0" name="Google Shape;550;p19"/>
          <p:cNvSpPr txBox="1"/>
          <p:nvPr/>
        </p:nvSpPr>
        <p:spPr>
          <a:xfrm>
            <a:off x="4293175" y="3143525"/>
            <a:ext cx="1505100" cy="50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"/>
              <a:buFont typeface="Source Sans Pro"/>
              <a:buChar char="❏"/>
            </a:pP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258 Conversiones</a:t>
            </a:r>
            <a:endParaRPr b="1" sz="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Source Sans Pro"/>
              <a:buChar char="❏"/>
            </a:pP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1.80% CTR</a:t>
            </a:r>
            <a:endParaRPr b="1" sz="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Source Sans Pro"/>
              <a:buChar char="❏"/>
            </a:pP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247.134 Alcance</a:t>
            </a:r>
            <a:endParaRPr b="1" sz="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1" name="Google Shape;551;p19"/>
          <p:cNvSpPr txBox="1"/>
          <p:nvPr/>
        </p:nvSpPr>
        <p:spPr>
          <a:xfrm>
            <a:off x="5421625" y="3143525"/>
            <a:ext cx="1505100" cy="50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"/>
              <a:buFont typeface="Source Sans Pro"/>
              <a:buChar char="❏"/>
            </a:pP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238 Conversiones</a:t>
            </a:r>
            <a:endParaRPr b="1" sz="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Source Sans Pro"/>
              <a:buChar char="❏"/>
            </a:pP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0.96% CTR</a:t>
            </a:r>
            <a:endParaRPr b="1" sz="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Source Sans Pro"/>
              <a:buChar char="❏"/>
            </a:pP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224.233 Alcance</a:t>
            </a:r>
            <a:endParaRPr b="1" sz="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2" name="Google Shape;552;p19"/>
          <p:cNvSpPr txBox="1"/>
          <p:nvPr/>
        </p:nvSpPr>
        <p:spPr>
          <a:xfrm>
            <a:off x="6637500" y="3128825"/>
            <a:ext cx="1505100" cy="50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"/>
              <a:buFont typeface="Source Sans Pro"/>
              <a:buChar char="❏"/>
            </a:pP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102 </a:t>
            </a: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Conversiones</a:t>
            </a:r>
            <a:endParaRPr b="1" sz="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Source Sans Pro"/>
              <a:buChar char="❏"/>
            </a:pP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0.74% CTR</a:t>
            </a:r>
            <a:endParaRPr b="1" sz="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Source Sans Pro"/>
              <a:buChar char="❏"/>
            </a:pP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223.195  Alcance</a:t>
            </a:r>
            <a:endParaRPr b="1" sz="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3" name="Google Shape;553;p19"/>
          <p:cNvSpPr txBox="1"/>
          <p:nvPr/>
        </p:nvSpPr>
        <p:spPr>
          <a:xfrm>
            <a:off x="7731300" y="3148975"/>
            <a:ext cx="1505100" cy="50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"/>
              <a:buFont typeface="Source Sans Pro"/>
              <a:buChar char="❏"/>
            </a:pP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66 </a:t>
            </a: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Conversiones</a:t>
            </a:r>
            <a:endParaRPr b="1" sz="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Source Sans Pro"/>
              <a:buChar char="❏"/>
            </a:pP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1.00% CTR</a:t>
            </a:r>
            <a:endParaRPr b="1" sz="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Source Sans Pro"/>
              <a:buChar char="❏"/>
            </a:pPr>
            <a:r>
              <a:rPr b="1" lang="en" sz="700">
                <a:latin typeface="Source Sans Pro"/>
                <a:ea typeface="Source Sans Pro"/>
                <a:cs typeface="Source Sans Pro"/>
                <a:sym typeface="Source Sans Pro"/>
              </a:rPr>
              <a:t>43.652  Alcance</a:t>
            </a:r>
            <a:endParaRPr b="1" sz="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54" name="Google Shape;554;p19"/>
          <p:cNvGrpSpPr/>
          <p:nvPr/>
        </p:nvGrpSpPr>
        <p:grpSpPr>
          <a:xfrm>
            <a:off x="162675" y="980540"/>
            <a:ext cx="210577" cy="335269"/>
            <a:chOff x="655600" y="3183978"/>
            <a:chExt cx="490627" cy="720234"/>
          </a:xfrm>
        </p:grpSpPr>
        <p:sp>
          <p:nvSpPr>
            <p:cNvPr id="555" name="Google Shape;555;p1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0" name="Google Shape;560;p19"/>
          <p:cNvSpPr txBox="1"/>
          <p:nvPr/>
        </p:nvSpPr>
        <p:spPr>
          <a:xfrm>
            <a:off x="414486" y="961500"/>
            <a:ext cx="2338500" cy="35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130.358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 Inversion total 2021 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1" name="Google Shape;561;p19"/>
          <p:cNvSpPr txBox="1"/>
          <p:nvPr/>
        </p:nvSpPr>
        <p:spPr>
          <a:xfrm>
            <a:off x="2719412" y="971184"/>
            <a:ext cx="2338500" cy="35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1.374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 Conversiones totales x mes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62" name="Google Shape;562;p19"/>
          <p:cNvGrpSpPr/>
          <p:nvPr/>
        </p:nvGrpSpPr>
        <p:grpSpPr>
          <a:xfrm>
            <a:off x="2434623" y="976544"/>
            <a:ext cx="304256" cy="343503"/>
            <a:chOff x="5970800" y="1619250"/>
            <a:chExt cx="428650" cy="456725"/>
          </a:xfrm>
        </p:grpSpPr>
        <p:sp>
          <p:nvSpPr>
            <p:cNvPr id="563" name="Google Shape;563;p1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</p:grpSp>
      <p:sp>
        <p:nvSpPr>
          <p:cNvPr id="568" name="Google Shape;568;p19"/>
          <p:cNvSpPr/>
          <p:nvPr/>
        </p:nvSpPr>
        <p:spPr>
          <a:xfrm>
            <a:off x="5101010" y="984492"/>
            <a:ext cx="288640" cy="30586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569" name="Google Shape;569;p19"/>
          <p:cNvSpPr txBox="1"/>
          <p:nvPr/>
        </p:nvSpPr>
        <p:spPr>
          <a:xfrm>
            <a:off x="5497913" y="971299"/>
            <a:ext cx="2338500" cy="35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12.573.854 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 Impresiones x mes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70" name="Google Shape;570;p19"/>
          <p:cNvGrpSpPr/>
          <p:nvPr/>
        </p:nvGrpSpPr>
        <p:grpSpPr>
          <a:xfrm>
            <a:off x="4594559" y="3978513"/>
            <a:ext cx="328531" cy="335249"/>
            <a:chOff x="2583325" y="2972875"/>
            <a:chExt cx="462850" cy="445750"/>
          </a:xfrm>
        </p:grpSpPr>
        <p:sp>
          <p:nvSpPr>
            <p:cNvPr id="571" name="Google Shape;571;p1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</p:grpSp>
      <p:sp>
        <p:nvSpPr>
          <p:cNvPr id="573" name="Google Shape;573;p19"/>
          <p:cNvSpPr txBox="1"/>
          <p:nvPr/>
        </p:nvSpPr>
        <p:spPr>
          <a:xfrm>
            <a:off x="5010400" y="3980075"/>
            <a:ext cx="16272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ource Sans Pro"/>
                <a:ea typeface="Source Sans Pro"/>
                <a:cs typeface="Source Sans Pro"/>
                <a:sym typeface="Source Sans Pro"/>
              </a:rPr>
              <a:t>218</a:t>
            </a:r>
            <a:r>
              <a:rPr b="1" lang="en" sz="900">
                <a:latin typeface="Source Sans Pro"/>
                <a:ea typeface="Source Sans Pro"/>
                <a:cs typeface="Source Sans Pro"/>
                <a:sym typeface="Source Sans Pro"/>
              </a:rPr>
              <a:t> Conversiones mensuales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4" name="Google Shape;574;p19"/>
          <p:cNvSpPr/>
          <p:nvPr/>
        </p:nvSpPr>
        <p:spPr>
          <a:xfrm>
            <a:off x="6321900" y="3961928"/>
            <a:ext cx="210633" cy="386673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575" name="Google Shape;575;p19"/>
          <p:cNvSpPr txBox="1"/>
          <p:nvPr/>
        </p:nvSpPr>
        <p:spPr>
          <a:xfrm>
            <a:off x="6526450" y="3985625"/>
            <a:ext cx="1627200" cy="50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2021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1.156</a:t>
            </a:r>
            <a:r>
              <a:rPr b="1" lang="en" sz="1050">
                <a:solidFill>
                  <a:srgbClr val="2021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000">
                <a:latin typeface="Source Sans Pro"/>
                <a:ea typeface="Source Sans Pro"/>
                <a:cs typeface="Source Sans Pro"/>
                <a:sym typeface="Source Sans Pro"/>
              </a:rPr>
              <a:t>Conversiones x mes</a:t>
            </a:r>
            <a:endParaRPr b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0"/>
          <p:cNvSpPr txBox="1"/>
          <p:nvPr>
            <p:ph type="title"/>
          </p:nvPr>
        </p:nvSpPr>
        <p:spPr>
          <a:xfrm>
            <a:off x="907575" y="-2488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Analitica Web y Data</a:t>
            </a:r>
            <a:endParaRPr/>
          </a:p>
        </p:txBody>
      </p:sp>
      <p:sp>
        <p:nvSpPr>
          <p:cNvPr id="581" name="Google Shape;581;p20"/>
          <p:cNvSpPr txBox="1"/>
          <p:nvPr>
            <p:ph idx="1" type="body"/>
          </p:nvPr>
        </p:nvSpPr>
        <p:spPr>
          <a:xfrm>
            <a:off x="3792675" y="3597200"/>
            <a:ext cx="5203800" cy="21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Implementamos </a:t>
            </a:r>
            <a:r>
              <a:rPr lang="en" sz="1000"/>
              <a:t>Seguimiento Y</a:t>
            </a:r>
            <a:r>
              <a:rPr lang="en" sz="1000"/>
              <a:t> </a:t>
            </a:r>
            <a:r>
              <a:rPr lang="en" sz="1000"/>
              <a:t>extracción</a:t>
            </a:r>
            <a:r>
              <a:rPr lang="en" sz="1000"/>
              <a:t> de datos a </a:t>
            </a:r>
            <a:r>
              <a:rPr lang="en" sz="1000"/>
              <a:t>través</a:t>
            </a:r>
            <a:r>
              <a:rPr lang="en" sz="1000"/>
              <a:t> de herramientas como google Analytics, Semrush,y a traves de nuestro ERP, </a:t>
            </a:r>
            <a:r>
              <a:rPr lang="en" sz="1000"/>
              <a:t>permitiéndonos</a:t>
            </a:r>
            <a:r>
              <a:rPr lang="en" sz="1000"/>
              <a:t> tener una </a:t>
            </a:r>
            <a:r>
              <a:rPr lang="en" sz="1000"/>
              <a:t>visión</a:t>
            </a:r>
            <a:r>
              <a:rPr lang="en" sz="1000"/>
              <a:t> Clara y concisa del comportamiento de nuestras campañas pagas en los diferentes canales de </a:t>
            </a:r>
            <a:r>
              <a:rPr lang="en" sz="1000"/>
              <a:t>adquisición</a:t>
            </a:r>
            <a:r>
              <a:rPr lang="en" sz="1000"/>
              <a:t>, </a:t>
            </a:r>
            <a:r>
              <a:rPr lang="en" sz="1000"/>
              <a:t>así</a:t>
            </a:r>
            <a:r>
              <a:rPr lang="en" sz="1000"/>
              <a:t> tomar decisiones acertadas sobre la </a:t>
            </a:r>
            <a:r>
              <a:rPr lang="en" sz="1000"/>
              <a:t>consecución</a:t>
            </a:r>
            <a:r>
              <a:rPr lang="en" sz="1000"/>
              <a:t> de objetivos y metas</a:t>
            </a:r>
            <a:endParaRPr sz="1000"/>
          </a:p>
        </p:txBody>
      </p:sp>
      <p:sp>
        <p:nvSpPr>
          <p:cNvPr id="582" name="Google Shape;582;p2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3" name="Google Shape;5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5374" y="2278200"/>
            <a:ext cx="5011099" cy="1056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4" name="Google Shape;5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274" y="2354402"/>
            <a:ext cx="3543674" cy="16205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5" name="Google Shape;58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4825" y="677350"/>
            <a:ext cx="2055933" cy="1530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6" name="Google Shape;58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263" y="411721"/>
            <a:ext cx="4470800" cy="17566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7" name="Google Shape;587;p20"/>
          <p:cNvPicPr preferRelativeResize="0"/>
          <p:nvPr/>
        </p:nvPicPr>
        <p:blipFill rotWithShape="1">
          <a:blip r:embed="rId7">
            <a:alphaModFix/>
          </a:blip>
          <a:srcRect b="0" l="51162" r="0" t="0"/>
          <a:stretch/>
        </p:blipFill>
        <p:spPr>
          <a:xfrm>
            <a:off x="6923152" y="466975"/>
            <a:ext cx="2171849" cy="1756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C78D8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